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9"/>
  </p:notesMasterIdLst>
  <p:handoutMasterIdLst>
    <p:handoutMasterId r:id="rId10"/>
  </p:handoutMasterIdLst>
  <p:sldIdLst>
    <p:sldId id="490" r:id="rId2"/>
    <p:sldId id="498" r:id="rId3"/>
    <p:sldId id="500" r:id="rId4"/>
    <p:sldId id="501" r:id="rId5"/>
    <p:sldId id="499" r:id="rId6"/>
    <p:sldId id="504" r:id="rId7"/>
    <p:sldId id="503" r:id="rId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DF6C"/>
    <a:srgbClr val="000000"/>
    <a:srgbClr val="DCC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4" autoAdjust="0"/>
    <p:restoredTop sz="86509" autoAdjust="0"/>
  </p:normalViewPr>
  <p:slideViewPr>
    <p:cSldViewPr snapToGrid="0">
      <p:cViewPr varScale="1">
        <p:scale>
          <a:sx n="110" d="100"/>
          <a:sy n="110" d="100"/>
        </p:scale>
        <p:origin x="72" y="197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750C-16AB-2046-83AF-A45310E0C083}" type="datetimeFigureOut">
              <a:rPr lang="hu-HU" smtClean="0"/>
              <a:pPr/>
              <a:t>2018. 06. 30.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49FA-A279-CF4C-92BF-9A296BA95CDA}" type="slidenum">
              <a:rPr lang="hu-HU" smtClean="0"/>
              <a:pPr/>
              <a:t>‹Nr.›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2681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6785-8B48-E04D-BC69-57B5A40B7594}" type="datetimeFigureOut">
              <a:rPr lang="en-US" smtClean="0"/>
              <a:pPr/>
              <a:t>6/30/2018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19D-DD23-404E-8C9A-479CEC79728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Gower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bietet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für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uns</a:t>
            </a:r>
            <a:r>
              <a:rPr lang="en-GB" baseline="0" dirty="0" smtClean="0"/>
              <a:t> an, </a:t>
            </a:r>
            <a:r>
              <a:rPr lang="en-GB" baseline="0" dirty="0" err="1" smtClean="0"/>
              <a:t>weil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gemischte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Variablentypen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berücksichtigt</a:t>
            </a:r>
            <a:r>
              <a:rPr lang="en-GB" baseline="0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01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Die</a:t>
            </a:r>
            <a:r>
              <a:rPr lang="en-GB" baseline="0" dirty="0" smtClean="0"/>
              <a:t> similarity </a:t>
            </a:r>
            <a:r>
              <a:rPr lang="en-GB" baseline="0" dirty="0" err="1" smtClean="0"/>
              <a:t>wird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durch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S_xy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ausgedrückt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bei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zwei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gegebenen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Datenpunkten</a:t>
            </a:r>
            <a:r>
              <a:rPr lang="en-GB" baseline="0" dirty="0" smtClean="0"/>
              <a:t> x und 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76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 </a:t>
            </a:r>
            <a:r>
              <a:rPr lang="en-GB" dirty="0" err="1" smtClean="0"/>
              <a:t>vergleich</a:t>
            </a:r>
            <a:r>
              <a:rPr lang="en-GB" dirty="0" smtClean="0"/>
              <a:t> </a:t>
            </a:r>
            <a:r>
              <a:rPr lang="en-GB" dirty="0" err="1" smtClean="0"/>
              <a:t>jeweils</a:t>
            </a:r>
            <a:r>
              <a:rPr lang="en-GB" dirty="0" smtClean="0"/>
              <a:t> </a:t>
            </a:r>
            <a:r>
              <a:rPr lang="en-GB" dirty="0" err="1" smtClean="0"/>
              <a:t>zwei</a:t>
            </a:r>
            <a:r>
              <a:rPr lang="en-GB" dirty="0" smtClean="0"/>
              <a:t> </a:t>
            </a:r>
            <a:r>
              <a:rPr lang="en-GB" dirty="0" err="1" smtClean="0"/>
              <a:t>zusammenpassende</a:t>
            </a:r>
            <a:r>
              <a:rPr lang="en-GB" dirty="0" smtClean="0"/>
              <a:t> </a:t>
            </a:r>
            <a:r>
              <a:rPr lang="en-GB" dirty="0" err="1" smtClean="0"/>
              <a:t>Variablen</a:t>
            </a:r>
            <a:r>
              <a:rPr lang="en-GB" dirty="0" smtClean="0"/>
              <a:t> </a:t>
            </a:r>
            <a:r>
              <a:rPr lang="en-GB" dirty="0" err="1" smtClean="0"/>
              <a:t>miteinander</a:t>
            </a:r>
            <a:r>
              <a:rPr lang="en-GB" dirty="0" smtClean="0"/>
              <a:t>. </a:t>
            </a:r>
            <a:r>
              <a:rPr lang="en-GB" dirty="0" err="1" smtClean="0"/>
              <a:t>D.h</a:t>
            </a:r>
            <a:r>
              <a:rPr lang="en-GB" dirty="0" smtClean="0"/>
              <a:t>.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bei</a:t>
            </a:r>
            <a:r>
              <a:rPr lang="en-GB" baseline="0" dirty="0" smtClean="0"/>
              <a:t> k=1 </a:t>
            </a:r>
            <a:r>
              <a:rPr lang="en-GB" baseline="0" dirty="0" err="1" smtClean="0"/>
              <a:t>berechnet</a:t>
            </a:r>
            <a:r>
              <a:rPr lang="en-GB" baseline="0" dirty="0" smtClean="0"/>
              <a:t> man </a:t>
            </a:r>
            <a:r>
              <a:rPr lang="en-GB" baseline="0" dirty="0" err="1" smtClean="0"/>
              <a:t>einen</a:t>
            </a:r>
            <a:r>
              <a:rPr lang="en-GB" baseline="0" dirty="0" smtClean="0"/>
              <a:t> Score </a:t>
            </a:r>
            <a:r>
              <a:rPr lang="en-GB" baseline="0" dirty="0" err="1" smtClean="0"/>
              <a:t>für</a:t>
            </a:r>
            <a:r>
              <a:rPr lang="en-GB" baseline="0" dirty="0" smtClean="0"/>
              <a:t> die Similarity der </a:t>
            </a:r>
            <a:r>
              <a:rPr lang="en-GB" baseline="0" dirty="0" err="1" smtClean="0"/>
              <a:t>travelDist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bei</a:t>
            </a:r>
            <a:r>
              <a:rPr lang="en-GB" baseline="0" dirty="0" smtClean="0"/>
              <a:t> k=2 </a:t>
            </a:r>
            <a:r>
              <a:rPr lang="en-GB" baseline="0" dirty="0" err="1" smtClean="0"/>
              <a:t>für</a:t>
            </a:r>
            <a:r>
              <a:rPr lang="en-GB" baseline="0" dirty="0" smtClean="0"/>
              <a:t> age,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98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ist</a:t>
            </a:r>
            <a:r>
              <a:rPr lang="en-GB" baseline="0" dirty="0" smtClean="0"/>
              <a:t> die </a:t>
            </a:r>
            <a:r>
              <a:rPr lang="en-GB" baseline="0" dirty="0" err="1" smtClean="0"/>
              <a:t>Anzahl</a:t>
            </a:r>
            <a:r>
              <a:rPr lang="en-GB" baseline="0" dirty="0" smtClean="0"/>
              <a:t> der </a:t>
            </a:r>
            <a:r>
              <a:rPr lang="en-GB" baseline="0" dirty="0" err="1" smtClean="0"/>
              <a:t>Variablen</a:t>
            </a:r>
            <a:r>
              <a:rPr lang="en-GB" baseline="0" dirty="0" smtClean="0"/>
              <a:t>/attribute </a:t>
            </a:r>
            <a:r>
              <a:rPr lang="en-GB" baseline="0" dirty="0" err="1" smtClean="0"/>
              <a:t>eines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Datenpunktes</a:t>
            </a:r>
            <a:r>
              <a:rPr lang="en-GB" baseline="0" dirty="0" smtClean="0"/>
              <a:t>.</a:t>
            </a:r>
            <a:endParaRPr lang="en-GB" dirty="0" smtClean="0"/>
          </a:p>
          <a:p>
            <a:r>
              <a:rPr lang="en-GB" dirty="0" smtClean="0"/>
              <a:t>Die </a:t>
            </a:r>
            <a:r>
              <a:rPr lang="en-GB" dirty="0" err="1" smtClean="0"/>
              <a:t>gesammte</a:t>
            </a:r>
            <a:r>
              <a:rPr lang="en-GB" dirty="0" smtClean="0"/>
              <a:t> Similarity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berechnet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Mittelwert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aus</a:t>
            </a:r>
            <a:r>
              <a:rPr lang="en-GB" baseline="0" dirty="0" smtClean="0"/>
              <a:t> den Scores (</a:t>
            </a:r>
            <a:r>
              <a:rPr lang="en-GB" baseline="0" dirty="0" err="1" smtClean="0"/>
              <a:t>zumindest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unserem</a:t>
            </a:r>
            <a:r>
              <a:rPr lang="en-GB" baseline="0" dirty="0" smtClean="0"/>
              <a:t> Fall. Der </a:t>
            </a:r>
            <a:r>
              <a:rPr lang="en-GB" baseline="0" dirty="0" err="1" smtClean="0"/>
              <a:t>Nenner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hängt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eigentlich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davon</a:t>
            </a:r>
            <a:r>
              <a:rPr lang="en-GB" baseline="0" dirty="0" smtClean="0"/>
              <a:t> ab, </a:t>
            </a:r>
            <a:r>
              <a:rPr lang="en-GB" baseline="0" dirty="0" err="1" smtClean="0"/>
              <a:t>ob</a:t>
            </a:r>
            <a:r>
              <a:rPr lang="en-GB" baseline="0" dirty="0" smtClean="0"/>
              <a:t> die variable </a:t>
            </a:r>
            <a:r>
              <a:rPr lang="en-GB" baseline="0" dirty="0" err="1" smtClean="0"/>
              <a:t>miteinander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vergleichbar</a:t>
            </a:r>
            <a:r>
              <a:rPr lang="en-GB" baseline="0" dirty="0" smtClean="0"/>
              <a:t> und </a:t>
            </a:r>
            <a:r>
              <a:rPr lang="en-GB" baseline="0" dirty="0" err="1" smtClean="0"/>
              <a:t>wohldefiniert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sind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siehe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ausarbeitung</a:t>
            </a:r>
            <a:r>
              <a:rPr lang="en-GB" baseline="0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12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Binary </a:t>
            </a:r>
            <a:r>
              <a:rPr lang="en-GB" dirty="0" err="1" smtClean="0"/>
              <a:t>ist</a:t>
            </a:r>
            <a:r>
              <a:rPr lang="en-GB" dirty="0" smtClean="0"/>
              <a:t> irrelevant, </a:t>
            </a:r>
            <a:r>
              <a:rPr lang="en-GB" dirty="0" err="1" smtClean="0"/>
              <a:t>weil</a:t>
            </a:r>
            <a:r>
              <a:rPr lang="en-GB" dirty="0" smtClean="0"/>
              <a:t> </a:t>
            </a:r>
            <a:r>
              <a:rPr lang="en-GB" dirty="0" err="1" smtClean="0"/>
              <a:t>zwei</a:t>
            </a:r>
            <a:r>
              <a:rPr lang="en-GB" baseline="0" dirty="0" smtClean="0"/>
              <a:t> variable </a:t>
            </a:r>
            <a:r>
              <a:rPr lang="en-GB" baseline="0" dirty="0" err="1" smtClean="0"/>
              <a:t>mit</a:t>
            </a:r>
            <a:r>
              <a:rPr lang="en-GB" baseline="0" dirty="0" smtClean="0"/>
              <a:t> Wert 0 </a:t>
            </a:r>
            <a:r>
              <a:rPr lang="en-GB" baseline="0" dirty="0" err="1" smtClean="0"/>
              <a:t>nicht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ähnlich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gelten</a:t>
            </a:r>
            <a:r>
              <a:rPr lang="en-GB" baseline="0" dirty="0" smtClean="0"/>
              <a:t>. Fall </a:t>
            </a:r>
            <a:r>
              <a:rPr lang="en-GB" baseline="0" dirty="0" err="1" smtClean="0"/>
              <a:t>zB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bei</a:t>
            </a:r>
            <a:r>
              <a:rPr lang="en-GB" baseline="0" dirty="0" smtClean="0"/>
              <a:t> gender </a:t>
            </a:r>
            <a:r>
              <a:rPr lang="en-GB" baseline="0" dirty="0" err="1" smtClean="0"/>
              <a:t>Männlich</a:t>
            </a:r>
            <a:r>
              <a:rPr lang="en-GB" baseline="0" dirty="0" smtClean="0"/>
              <a:t> = 0 gilt, </a:t>
            </a:r>
            <a:r>
              <a:rPr lang="en-GB" baseline="0" dirty="0" err="1" smtClean="0"/>
              <a:t>wären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zwei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Männer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nicht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ähnlich</a:t>
            </a:r>
            <a:r>
              <a:rPr lang="en-GB" baseline="0" dirty="0" smtClean="0"/>
              <a:t>.</a:t>
            </a:r>
            <a:endParaRPr lang="en-GB" dirty="0" smtClean="0"/>
          </a:p>
          <a:p>
            <a:r>
              <a:rPr lang="en-GB" dirty="0" err="1" smtClean="0"/>
              <a:t>Bei</a:t>
            </a:r>
            <a:r>
              <a:rPr lang="en-GB" dirty="0" smtClean="0"/>
              <a:t> </a:t>
            </a:r>
            <a:r>
              <a:rPr lang="en-GB" dirty="0" err="1" smtClean="0"/>
              <a:t>kategorischen</a:t>
            </a:r>
            <a:r>
              <a:rPr lang="en-GB" dirty="0" smtClean="0"/>
              <a:t> </a:t>
            </a:r>
            <a:r>
              <a:rPr lang="en-GB" dirty="0" err="1" smtClean="0"/>
              <a:t>Variablen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gibt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nur</a:t>
            </a:r>
            <a:r>
              <a:rPr lang="en-GB" baseline="0" dirty="0" smtClean="0"/>
              <a:t> 0 und 1. </a:t>
            </a:r>
            <a:r>
              <a:rPr lang="en-GB" baseline="0" dirty="0" err="1" smtClean="0"/>
              <a:t>Bei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numerischen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wird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eigentlich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verlangt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dass</a:t>
            </a:r>
            <a:r>
              <a:rPr lang="en-GB" baseline="0" dirty="0" smtClean="0"/>
              <a:t> man die value range </a:t>
            </a:r>
            <a:r>
              <a:rPr lang="en-GB" baseline="0" dirty="0" err="1" smtClean="0"/>
              <a:t>jeder</a:t>
            </a:r>
            <a:r>
              <a:rPr lang="en-GB" baseline="0" dirty="0" smtClean="0"/>
              <a:t> variable </a:t>
            </a:r>
            <a:r>
              <a:rPr lang="en-GB" baseline="0" dirty="0" err="1" smtClean="0"/>
              <a:t>kennt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Deshalb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braucht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gower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i.d.R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alle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daten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eingabe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nicht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nur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zwei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Datenpunkte</a:t>
            </a:r>
            <a:r>
              <a:rPr lang="en-GB" baseline="0" dirty="0" smtClean="0"/>
              <a:t>. In </a:t>
            </a:r>
            <a:r>
              <a:rPr lang="en-GB" baseline="0" dirty="0" err="1" smtClean="0"/>
              <a:t>unserem</a:t>
            </a:r>
            <a:r>
              <a:rPr lang="en-GB" baseline="0" dirty="0" smtClean="0"/>
              <a:t> Fall </a:t>
            </a:r>
            <a:r>
              <a:rPr lang="en-GB" baseline="0" dirty="0" err="1" smtClean="0"/>
              <a:t>würden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wir</a:t>
            </a:r>
            <a:r>
              <a:rPr lang="en-GB" baseline="0" dirty="0" smtClean="0"/>
              <a:t> die Ranges </a:t>
            </a:r>
            <a:r>
              <a:rPr lang="en-GB" baseline="0" dirty="0" err="1" smtClean="0"/>
              <a:t>hardcoden</a:t>
            </a:r>
            <a:r>
              <a:rPr lang="en-GB" baseline="0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0045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80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sieht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welchen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starken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Einfluss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kategorische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Variablen</a:t>
            </a:r>
            <a:r>
              <a:rPr lang="en-GB" baseline="0" dirty="0" smtClean="0"/>
              <a:t> (</a:t>
            </a:r>
            <a:r>
              <a:rPr lang="en-GB" baseline="0" dirty="0" err="1" smtClean="0"/>
              <a:t>wie</a:t>
            </a:r>
            <a:r>
              <a:rPr lang="en-GB" baseline="0" dirty="0" smtClean="0"/>
              <a:t> gender) </a:t>
            </a:r>
            <a:r>
              <a:rPr lang="en-GB" baseline="0" dirty="0" err="1" smtClean="0"/>
              <a:t>haben</a:t>
            </a:r>
            <a:r>
              <a:rPr lang="en-GB" baseline="0" dirty="0" smtClean="0"/>
              <a:t>. Die Similarity von </a:t>
            </a:r>
            <a:r>
              <a:rPr lang="en-GB" baseline="0" dirty="0" err="1" smtClean="0"/>
              <a:t>x,y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ist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gering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trotz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ähnlicher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Werte</a:t>
            </a:r>
            <a:r>
              <a:rPr lang="en-GB" baseline="0" dirty="0" smtClean="0"/>
              <a:t>. Die </a:t>
            </a:r>
            <a:r>
              <a:rPr lang="en-GB" baseline="0" dirty="0" err="1" smtClean="0"/>
              <a:t>Punkte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y,z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sind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sich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laut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gower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ähnlicher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obwohl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Grunde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nur</a:t>
            </a:r>
            <a:r>
              <a:rPr lang="en-GB" baseline="0" dirty="0" smtClean="0"/>
              <a:t> das </a:t>
            </a:r>
            <a:r>
              <a:rPr lang="en-GB" baseline="0" dirty="0" err="1" smtClean="0"/>
              <a:t>Geschlecht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wirklich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übereinstimmt</a:t>
            </a:r>
            <a:r>
              <a:rPr lang="en-GB" baseline="0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56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1927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</a:endParaRP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GB" noProof="0" dirty="0" err="1"/>
              <a:t>Formatvorlage</a:t>
            </a:r>
            <a:r>
              <a:rPr lang="en-GB" noProof="0" dirty="0"/>
              <a:t> des </a:t>
            </a:r>
            <a:r>
              <a:rPr lang="en-GB" noProof="0" dirty="0" err="1"/>
              <a:t>Untertitelmasters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/>
          <a:srcRect r="48386" b="11"/>
          <a:stretch>
            <a:fillRect/>
          </a:stretch>
        </p:blipFill>
        <p:spPr bwMode="auto">
          <a:xfrm>
            <a:off x="6069013" y="1404938"/>
            <a:ext cx="2787650" cy="2999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9" y="1404000"/>
            <a:ext cx="5648325" cy="33216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 cstate="print"/>
          <a:srcRect t="14459" b="14459"/>
          <a:stretch>
            <a:fillRect/>
          </a:stretch>
        </p:blipFill>
        <p:spPr bwMode="auto">
          <a:xfrm>
            <a:off x="287339" y="960438"/>
            <a:ext cx="8569325" cy="33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9" y="4466167"/>
            <a:ext cx="8559667" cy="416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75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287339" y="2073011"/>
            <a:ext cx="8569325" cy="8995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667" err="1"/>
              <a:t>Thank</a:t>
            </a:r>
            <a:r>
              <a:rPr lang="de-DE" sz="2667"/>
              <a:t> </a:t>
            </a:r>
            <a:r>
              <a:rPr lang="de-DE" sz="2667" err="1"/>
              <a:t>you</a:t>
            </a:r>
            <a:r>
              <a:rPr lang="de-DE" sz="2667"/>
              <a:t> </a:t>
            </a:r>
            <a:r>
              <a:rPr lang="de-DE" sz="2667" err="1"/>
              <a:t>for</a:t>
            </a:r>
            <a:r>
              <a:rPr lang="de-DE" sz="2667"/>
              <a:t> </a:t>
            </a:r>
            <a:r>
              <a:rPr lang="de-DE" sz="2667" err="1"/>
              <a:t>your</a:t>
            </a:r>
            <a:r>
              <a:rPr lang="de-DE" sz="2667"/>
              <a:t> </a:t>
            </a:r>
            <a:r>
              <a:rPr lang="de-DE" sz="2667" err="1"/>
              <a:t>attention</a:t>
            </a:r>
            <a:endParaRPr lang="en-US" sz="2667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1" y="3324000"/>
            <a:ext cx="8569325" cy="13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00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67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29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497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28024"/>
            <a:ext cx="8222400" cy="9493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52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0" y="-4667"/>
            <a:ext cx="9144000" cy="6783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93325" y="751083"/>
            <a:ext cx="8438400" cy="474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56791" y="527761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13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790951"/>
            <a:ext cx="7772400" cy="225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Font typeface="Droid Sans"/>
              <a:buNone/>
              <a:defRPr sz="4000">
                <a:solidFill>
                  <a:srgbClr val="07376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34059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None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685800" y="3896060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None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1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normal si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GB" noProof="0" dirty="0" err="1"/>
              <a:t>Diagramm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auf Symbol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 t="48967" b="13242"/>
          <a:stretch>
            <a:fillRect/>
          </a:stretch>
        </p:blipFill>
        <p:spPr bwMode="auto">
          <a:xfrm>
            <a:off x="0" y="0"/>
            <a:ext cx="9144000" cy="191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pic>
        <p:nvPicPr>
          <p:cNvPr id="5" name="Grafik 7"/>
          <p:cNvPicPr>
            <a:picLocks noChangeAspect="1"/>
          </p:cNvPicPr>
          <p:nvPr userDrawn="1"/>
        </p:nvPicPr>
        <p:blipFill>
          <a:blip r:embed="rId2" cstate="print"/>
          <a:srcRect t="12505" b="13095"/>
          <a:stretch>
            <a:fillRect/>
          </a:stretch>
        </p:blipFill>
        <p:spPr bwMode="auto">
          <a:xfrm>
            <a:off x="0" y="0"/>
            <a:ext cx="9144000" cy="3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3948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4359001"/>
            <a:ext cx="8568000" cy="677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9"/>
          <p:cNvCxnSpPr/>
          <p:nvPr userDrawn="1"/>
        </p:nvCxnSpPr>
        <p:spPr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Social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960000"/>
            <a:ext cx="8568000" cy="210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67" b="1" i="0"/>
            </a:lvl1pPr>
            <a:lvl2pPr marL="179993" indent="149994">
              <a:buClr>
                <a:schemeClr val="tx2"/>
              </a:buClr>
              <a:defRPr sz="1500"/>
            </a:lvl2pPr>
            <a:lvl3pPr marL="359986" indent="149994">
              <a:buClr>
                <a:schemeClr val="tx2"/>
              </a:buClr>
              <a:buFont typeface="Symbol" panose="05050102010706020507" pitchFamily="18" charset="2"/>
              <a:buChar char="-"/>
              <a:defRPr sz="1333"/>
            </a:lvl3pPr>
            <a:lvl4pPr marL="539978" indent="149994">
              <a:buClr>
                <a:schemeClr val="tx2"/>
              </a:buClr>
              <a:buFont typeface="Wingdings" panose="05000000000000000000" pitchFamily="2" charset="2"/>
              <a:buChar char="§"/>
              <a:defRPr sz="1333"/>
            </a:lvl4pPr>
            <a:lvl5pPr marL="719971" indent="149994">
              <a:buClr>
                <a:schemeClr val="tx2"/>
              </a:buClr>
              <a:buFont typeface="Arial" panose="020B0604020202020204" pitchFamily="34" charset="0"/>
              <a:buChar char="-"/>
              <a:defRPr sz="1333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9" y="1404000"/>
            <a:ext cx="8569325" cy="31260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 dirty="0"/>
              <a:t>RWTH Aachen, Summer Semester 2017-2018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26" r:id="rId3"/>
    <p:sldLayoutId id="2147483724" r:id="rId4"/>
    <p:sldLayoutId id="2147483716" r:id="rId5"/>
    <p:sldLayoutId id="2147483717" r:id="rId6"/>
    <p:sldLayoutId id="2147483718" r:id="rId7"/>
    <p:sldLayoutId id="2147483719" r:id="rId8"/>
    <p:sldLayoutId id="2147483721" r:id="rId9"/>
    <p:sldLayoutId id="2147483722" r:id="rId10"/>
    <p:sldLayoutId id="2147483723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809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7619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1429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5239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909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•"/>
        <a:tabLst>
          <a:tab pos="179909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9819" indent="-179909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359819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2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53972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63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-"/>
        <a:tabLst>
          <a:tab pos="71963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9638" indent="-1799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-"/>
        <a:tabLst>
          <a:tab pos="746095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Gower Distance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Similarity measure between mixed data types*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Binary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Numerical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86675" y="4695541"/>
            <a:ext cx="8569325" cy="25002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tabLst>
                <a:tab pos="179909" algn="l"/>
              </a:tabLst>
              <a:defRPr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17991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None/>
              <a:tabLst>
                <a:tab pos="359819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359819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tabLst>
                <a:tab pos="539728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539729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None/>
              <a:tabLst>
                <a:tab pos="719638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719638" indent="-17990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tabLst>
                <a:tab pos="746095" algn="l"/>
              </a:tabLst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 smtClean="0"/>
              <a:t>*as opposed to purely numerical measures e.g. Euclidean distance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679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Gower Distance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Similarity measure between mixed data types*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Binary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Numerical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86675" y="4695541"/>
            <a:ext cx="8569325" cy="25002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tabLst>
                <a:tab pos="179909" algn="l"/>
              </a:tabLst>
              <a:defRPr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17991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None/>
              <a:tabLst>
                <a:tab pos="359819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359819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tabLst>
                <a:tab pos="539728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539729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None/>
              <a:tabLst>
                <a:tab pos="719638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719638" indent="-17990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tabLst>
                <a:tab pos="746095" algn="l"/>
              </a:tabLst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 smtClean="0"/>
              <a:t>*as opposed to purely numerical measures e.g. Euclidean distance</a:t>
            </a:r>
            <a:endParaRPr lang="en-US" sz="1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6" t="9269" r="54806" b="72000"/>
          <a:stretch/>
        </p:blipFill>
        <p:spPr>
          <a:xfrm>
            <a:off x="1828801" y="1343918"/>
            <a:ext cx="2920571" cy="2748776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3384395" y="2051824"/>
            <a:ext cx="3467878" cy="2617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3384395" y="2720899"/>
            <a:ext cx="3467878" cy="442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/>
              <p:cNvSpPr txBox="1"/>
              <p:nvPr/>
            </p:nvSpPr>
            <p:spPr>
              <a:xfrm rot="222926">
                <a:off x="4577423" y="1968413"/>
                <a:ext cx="22748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𝑡𝑟𝑎𝑣𝑒𝑙𝐷𝑖𝑠𝑡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𝑔𝑒𝑛𝑑𝑒𝑟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100" dirty="0" smtClean="0"/>
              </a:p>
            </p:txBody>
          </p:sp>
        </mc:Choice>
        <mc:Fallback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2926">
                <a:off x="4577423" y="1968413"/>
                <a:ext cx="2274850" cy="261610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4577423" y="2489192"/>
                <a:ext cx="22748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𝑡𝑟𝑎𝑣𝑒𝑙𝐷𝑖𝑠𝑡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𝑔𝑒𝑛𝑑𝑒𝑟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100" dirty="0" smtClean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423" y="2489192"/>
                <a:ext cx="2274850" cy="26161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feld 22"/>
          <p:cNvSpPr txBox="1"/>
          <p:nvPr/>
        </p:nvSpPr>
        <p:spPr>
          <a:xfrm>
            <a:off x="6892530" y="2238189"/>
            <a:ext cx="119875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</a:rPr>
              <a:t>Gower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</a:rPr>
              <a:t>Similarity</a:t>
            </a:r>
            <a:endParaRPr lang="de-DE" sz="16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/>
              <p:cNvSpPr txBox="1"/>
              <p:nvPr/>
            </p:nvSpPr>
            <p:spPr>
              <a:xfrm>
                <a:off x="8443414" y="2325098"/>
                <a:ext cx="313943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de-DE" sz="1100" dirty="0" smtClean="0"/>
              </a:p>
            </p:txBody>
          </p:sp>
        </mc:Choice>
        <mc:Fallback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414" y="2325098"/>
                <a:ext cx="313943" cy="391261"/>
              </a:xfrm>
              <a:prstGeom prst="rect">
                <a:avLst/>
              </a:prstGeom>
              <a:blipFill>
                <a:blip r:embed="rId6"/>
                <a:stretch>
                  <a:fillRect r="-50000"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/>
          <p:cNvCxnSpPr>
            <a:endCxn id="24" idx="1"/>
          </p:cNvCxnSpPr>
          <p:nvPr/>
        </p:nvCxnSpPr>
        <p:spPr>
          <a:xfrm>
            <a:off x="8086953" y="2519887"/>
            <a:ext cx="356461" cy="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Gower Distance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Similarity measure between mixed data types*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Binary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Numerical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86675" y="4695541"/>
            <a:ext cx="8569325" cy="25002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tabLst>
                <a:tab pos="179909" algn="l"/>
              </a:tabLst>
              <a:defRPr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17991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None/>
              <a:tabLst>
                <a:tab pos="359819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359819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tabLst>
                <a:tab pos="539728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539729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None/>
              <a:tabLst>
                <a:tab pos="719638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719638" indent="-17990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tabLst>
                <a:tab pos="746095" algn="l"/>
              </a:tabLst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 smtClean="0"/>
              <a:t>*as opposed to purely numerical measures e.g. Euclidean distance</a:t>
            </a:r>
            <a:endParaRPr lang="en-US" sz="1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6" t="9269" r="54806" b="72000"/>
          <a:stretch/>
        </p:blipFill>
        <p:spPr>
          <a:xfrm>
            <a:off x="1828801" y="1343918"/>
            <a:ext cx="2920571" cy="2748776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3384395" y="2051824"/>
            <a:ext cx="3467878" cy="2617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3384395" y="2720899"/>
            <a:ext cx="3467878" cy="442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/>
              <p:cNvSpPr txBox="1"/>
              <p:nvPr/>
            </p:nvSpPr>
            <p:spPr>
              <a:xfrm rot="222926">
                <a:off x="4577423" y="1968413"/>
                <a:ext cx="22748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𝑡𝑟𝑎𝑣𝑒𝑙𝐷𝑖𝑠𝑡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𝑔𝑒𝑛𝑑𝑒𝑟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100" dirty="0" smtClean="0"/>
              </a:p>
            </p:txBody>
          </p:sp>
        </mc:Choice>
        <mc:Fallback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2926">
                <a:off x="4577423" y="1968413"/>
                <a:ext cx="2274850" cy="261610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4577423" y="2489192"/>
                <a:ext cx="22748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𝑡𝑟𝑎𝑣𝑒𝑙𝐷𝑖𝑠𝑡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𝑔𝑒𝑛𝑑𝑒𝑟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100" dirty="0" smtClean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423" y="2489192"/>
                <a:ext cx="2274850" cy="26161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feld 22"/>
          <p:cNvSpPr txBox="1"/>
          <p:nvPr/>
        </p:nvSpPr>
        <p:spPr>
          <a:xfrm>
            <a:off x="6892530" y="2238189"/>
            <a:ext cx="119875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</a:rPr>
              <a:t>Gower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</a:rPr>
              <a:t>Similarity</a:t>
            </a:r>
            <a:endParaRPr lang="de-DE" sz="16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/>
              <p:cNvSpPr txBox="1"/>
              <p:nvPr/>
            </p:nvSpPr>
            <p:spPr>
              <a:xfrm>
                <a:off x="8443414" y="2325098"/>
                <a:ext cx="313943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de-DE" sz="1100" dirty="0" smtClean="0"/>
              </a:p>
            </p:txBody>
          </p:sp>
        </mc:Choice>
        <mc:Fallback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414" y="2325098"/>
                <a:ext cx="313943" cy="391261"/>
              </a:xfrm>
              <a:prstGeom prst="rect">
                <a:avLst/>
              </a:prstGeom>
              <a:blipFill>
                <a:blip r:embed="rId6"/>
                <a:stretch>
                  <a:fillRect r="-50000"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/>
          <p:cNvCxnSpPr>
            <a:endCxn id="24" idx="1"/>
          </p:cNvCxnSpPr>
          <p:nvPr/>
        </p:nvCxnSpPr>
        <p:spPr>
          <a:xfrm>
            <a:off x="8086953" y="2519887"/>
            <a:ext cx="356461" cy="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5330284" y="3549852"/>
            <a:ext cx="2542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for </a:t>
            </a:r>
            <a:r>
              <a:rPr lang="de-DE" sz="1200" dirty="0" err="1" smtClean="0"/>
              <a:t>each</a:t>
            </a:r>
            <a:r>
              <a:rPr lang="de-DE" sz="1200" dirty="0" smtClean="0"/>
              <a:t> </a:t>
            </a:r>
            <a:r>
              <a:rPr lang="de-DE" sz="1200" dirty="0" err="1" smtClean="0"/>
              <a:t>two</a:t>
            </a:r>
            <a:r>
              <a:rPr lang="de-DE" sz="1200" dirty="0" smtClean="0"/>
              <a:t> </a:t>
            </a:r>
            <a:r>
              <a:rPr lang="de-DE" sz="1200" dirty="0" err="1" smtClean="0"/>
              <a:t>fitting</a:t>
            </a:r>
            <a:r>
              <a:rPr lang="de-DE" sz="1200" dirty="0" smtClean="0"/>
              <a:t> variables, </a:t>
            </a:r>
            <a:r>
              <a:rPr lang="de-DE" sz="1200" dirty="0" err="1" smtClean="0"/>
              <a:t>calculate</a:t>
            </a:r>
            <a:r>
              <a:rPr lang="de-DE" sz="1200" dirty="0" smtClean="0"/>
              <a:t> a </a:t>
            </a:r>
            <a:r>
              <a:rPr lang="de-DE" sz="1200" dirty="0" err="1" smtClean="0"/>
              <a:t>similarity</a:t>
            </a:r>
            <a:r>
              <a:rPr lang="de-DE" sz="1200" dirty="0" smtClean="0"/>
              <a:t> score:</a:t>
            </a:r>
          </a:p>
          <a:p>
            <a:endParaRPr lang="de-DE" sz="1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hteck 9"/>
              <p:cNvSpPr/>
              <p:nvPr/>
            </p:nvSpPr>
            <p:spPr>
              <a:xfrm>
                <a:off x="5944565" y="4088004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565" y="4088004"/>
                <a:ext cx="572302" cy="2916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/>
          <p:cNvCxnSpPr/>
          <p:nvPr/>
        </p:nvCxnSpPr>
        <p:spPr>
          <a:xfrm>
            <a:off x="5486400" y="2718306"/>
            <a:ext cx="273205" cy="81716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5531005" y="2194705"/>
            <a:ext cx="351292" cy="1340766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4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Gower Distance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Similarity measure between mixed data types*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Binary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Numerical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86675" y="4695541"/>
            <a:ext cx="8569325" cy="25002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None/>
              <a:tabLst>
                <a:tab pos="179909" algn="l"/>
              </a:tabLst>
              <a:defRPr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17991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None/>
              <a:tabLst>
                <a:tab pos="359819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359819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tabLst>
                <a:tab pos="539728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539729" indent="0" algn="l" defTabSz="179909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None/>
              <a:tabLst>
                <a:tab pos="719638" algn="l"/>
              </a:tabLst>
              <a:defRPr sz="1333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719638" indent="-17990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tabLst>
                <a:tab pos="746095" algn="l"/>
              </a:tabLst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 smtClean="0"/>
              <a:t>*as opposed to purely numerical measures e.g. Euclidean distance</a:t>
            </a:r>
            <a:endParaRPr lang="en-US" sz="1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6" t="9269" r="54806" b="72000"/>
          <a:stretch/>
        </p:blipFill>
        <p:spPr>
          <a:xfrm>
            <a:off x="1828801" y="1343918"/>
            <a:ext cx="2920571" cy="2748776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3384395" y="2051824"/>
            <a:ext cx="3467878" cy="2617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3384395" y="2720899"/>
            <a:ext cx="3467878" cy="442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/>
              <p:cNvSpPr txBox="1"/>
              <p:nvPr/>
            </p:nvSpPr>
            <p:spPr>
              <a:xfrm rot="222926">
                <a:off x="4577423" y="1968413"/>
                <a:ext cx="22748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𝑡𝑟𝑎𝑣𝑒𝑙𝐷𝑖𝑠𝑡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𝑔𝑒𝑛𝑑𝑒𝑟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100" dirty="0" smtClean="0"/>
              </a:p>
            </p:txBody>
          </p:sp>
        </mc:Choice>
        <mc:Fallback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2926">
                <a:off x="4577423" y="1968413"/>
                <a:ext cx="2274850" cy="261610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4577423" y="2489192"/>
                <a:ext cx="22748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𝑡𝑟𝑎𝑣𝑒𝑙𝐷𝑖𝑠𝑡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𝑔𝑒𝑛𝑑𝑒𝑟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100" dirty="0" smtClean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423" y="2489192"/>
                <a:ext cx="2274850" cy="26161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/>
              <p:cNvSpPr txBox="1"/>
              <p:nvPr/>
            </p:nvSpPr>
            <p:spPr>
              <a:xfrm>
                <a:off x="6870235" y="2194705"/>
                <a:ext cx="1198756" cy="6696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tIns="90000" bIns="9000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  <m:r>
                                    <a:rPr lang="de-DE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de-DE" sz="1600" dirty="0" smtClean="0"/>
              </a:p>
            </p:txBody>
          </p:sp>
        </mc:Choice>
        <mc:Fallback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235" y="2194705"/>
                <a:ext cx="1198756" cy="6696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/>
              <p:cNvSpPr txBox="1"/>
              <p:nvPr/>
            </p:nvSpPr>
            <p:spPr>
              <a:xfrm>
                <a:off x="8443414" y="2325098"/>
                <a:ext cx="313943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de-DE" sz="1100" dirty="0" smtClean="0"/>
              </a:p>
            </p:txBody>
          </p:sp>
        </mc:Choice>
        <mc:Fallback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414" y="2325098"/>
                <a:ext cx="313943" cy="391261"/>
              </a:xfrm>
              <a:prstGeom prst="rect">
                <a:avLst/>
              </a:prstGeom>
              <a:blipFill>
                <a:blip r:embed="rId7"/>
                <a:stretch>
                  <a:fillRect r="-50000"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/>
          <p:cNvCxnSpPr>
            <a:endCxn id="24" idx="1"/>
          </p:cNvCxnSpPr>
          <p:nvPr/>
        </p:nvCxnSpPr>
        <p:spPr>
          <a:xfrm>
            <a:off x="8086953" y="2519887"/>
            <a:ext cx="356461" cy="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5330284" y="3549852"/>
            <a:ext cx="2542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for </a:t>
            </a:r>
            <a:r>
              <a:rPr lang="de-DE" sz="1200" dirty="0" err="1" smtClean="0"/>
              <a:t>each</a:t>
            </a:r>
            <a:r>
              <a:rPr lang="de-DE" sz="1200" dirty="0" smtClean="0"/>
              <a:t> </a:t>
            </a:r>
            <a:r>
              <a:rPr lang="de-DE" sz="1200" dirty="0" err="1" smtClean="0"/>
              <a:t>two</a:t>
            </a:r>
            <a:r>
              <a:rPr lang="de-DE" sz="1200" dirty="0" smtClean="0"/>
              <a:t> </a:t>
            </a:r>
            <a:r>
              <a:rPr lang="de-DE" sz="1200" dirty="0" err="1" smtClean="0"/>
              <a:t>fitting</a:t>
            </a:r>
            <a:r>
              <a:rPr lang="de-DE" sz="1200" dirty="0" smtClean="0"/>
              <a:t> variables, </a:t>
            </a:r>
            <a:r>
              <a:rPr lang="de-DE" sz="1200" dirty="0" err="1" smtClean="0"/>
              <a:t>calculate</a:t>
            </a:r>
            <a:r>
              <a:rPr lang="de-DE" sz="1200" dirty="0" smtClean="0"/>
              <a:t> a </a:t>
            </a:r>
            <a:r>
              <a:rPr lang="de-DE" sz="1200" dirty="0" err="1" smtClean="0"/>
              <a:t>similarity</a:t>
            </a:r>
            <a:r>
              <a:rPr lang="de-DE" sz="1200" dirty="0" smtClean="0"/>
              <a:t> score:</a:t>
            </a:r>
          </a:p>
          <a:p>
            <a:endParaRPr lang="de-DE" sz="1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hteck 9"/>
              <p:cNvSpPr/>
              <p:nvPr/>
            </p:nvSpPr>
            <p:spPr>
              <a:xfrm>
                <a:off x="5944565" y="4088004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565" y="4088004"/>
                <a:ext cx="572302" cy="2916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/>
          <p:cNvCxnSpPr/>
          <p:nvPr/>
        </p:nvCxnSpPr>
        <p:spPr>
          <a:xfrm>
            <a:off x="5486400" y="2718306"/>
            <a:ext cx="273205" cy="81716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5531005" y="2194705"/>
            <a:ext cx="351292" cy="1340766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hteck 18"/>
              <p:cNvSpPr/>
              <p:nvPr/>
            </p:nvSpPr>
            <p:spPr>
              <a:xfrm>
                <a:off x="7470223" y="2259985"/>
                <a:ext cx="447760" cy="27198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36000" tIns="36000" rIns="36000" bIns="3600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223" y="2259985"/>
                <a:ext cx="447760" cy="271988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7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Gower Distance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Similarity score based on variable type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Binary </a:t>
            </a:r>
            <a:r>
              <a:rPr lang="en-US" sz="1400" dirty="0" smtClean="0"/>
              <a:t>(irrelevant for our data)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Numerical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 smtClean="0"/>
                  <a:t> depicts the range of reasonable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 smtClean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…120}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</a:t>
                </a:r>
                <a:r>
                  <a:rPr lang="de-DE" sz="1600" dirty="0" smtClean="0"/>
                  <a:t>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 smtClean="0"/>
              </a:p>
            </p:txBody>
          </p:sp>
        </mc:Choice>
        <mc:Fallback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 smtClean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 smtClean="0"/>
              </a:p>
            </p:txBody>
          </p:sp>
        </mc:Choice>
        <mc:Fallback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72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Gower Distance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Similarity score based on variable type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Binary </a:t>
            </a:r>
            <a:r>
              <a:rPr lang="en-US" sz="1400" dirty="0" smtClean="0"/>
              <a:t>(irrelevant for our data)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Numerical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 smtClean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 smtClean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</a:t>
                </a:r>
                <a:r>
                  <a:rPr lang="de-DE" sz="1600" dirty="0" smtClean="0"/>
                  <a:t>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 smtClean="0"/>
              </a:p>
            </p:txBody>
          </p:sp>
        </mc:Choice>
        <mc:Fallback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 smtClean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 smtClean="0"/>
              </a:p>
            </p:txBody>
          </p:sp>
        </mc:Choice>
        <mc:Fallback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Example</a:t>
            </a:r>
            <a:r>
              <a:rPr lang="de-DE" sz="1600" dirty="0" smtClean="0"/>
              <a:t>:</a:t>
            </a:r>
          </a:p>
          <a:p>
            <a:endParaRPr lang="de-DE" sz="1600" dirty="0"/>
          </a:p>
          <a:p>
            <a:endParaRPr lang="de-DE" sz="1600" dirty="0" smtClean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87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40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M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110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45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F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98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46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M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16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25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F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79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Gower Distance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Similarity score based on variable type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Binary </a:t>
            </a:r>
            <a:r>
              <a:rPr lang="en-US" sz="1400" dirty="0" smtClean="0"/>
              <a:t>(irrelevant for our data)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Numerical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 smtClean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 smtClean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</a:t>
                </a:r>
                <a:r>
                  <a:rPr lang="de-DE" sz="1600" dirty="0" smtClean="0"/>
                  <a:t>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 smtClean="0"/>
              </a:p>
            </p:txBody>
          </p:sp>
        </mc:Choice>
        <mc:Fallback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 smtClean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 smtClean="0"/>
              </a:p>
            </p:txBody>
          </p:sp>
        </mc:Choice>
        <mc:Fallback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Example</a:t>
            </a:r>
            <a:r>
              <a:rPr lang="de-DE" sz="1600" dirty="0" smtClean="0"/>
              <a:t>:</a:t>
            </a:r>
          </a:p>
          <a:p>
            <a:endParaRPr lang="de-DE" sz="1600" dirty="0"/>
          </a:p>
          <a:p>
            <a:endParaRPr lang="de-DE" sz="1600" dirty="0" smtClean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11442"/>
              </p:ext>
            </p:extLst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87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40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M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x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98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46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M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y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110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45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F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16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25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F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=0.647</m:t>
                      </m:r>
                    </m:oMath>
                  </m:oMathPara>
                </a14:m>
                <a:endParaRPr lang="de-DE" sz="1600" dirty="0" smtClean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329401" y="4106774"/>
                <a:ext cx="3252637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94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 smtClean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01" y="4106774"/>
                <a:ext cx="3252637" cy="5414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=0.962</m:t>
                      </m:r>
                    </m:oMath>
                  </m:oMathPara>
                </a14:m>
                <a:endParaRPr lang="de-DE" sz="1600" dirty="0" smtClean="0"/>
              </a:p>
            </p:txBody>
          </p:sp>
        </mc:Choice>
        <mc:Fallback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168"/>
      </p:ext>
    </p:extLst>
  </p:cSld>
  <p:clrMapOvr>
    <a:masterClrMapping/>
  </p:clrMapOvr>
</p:sld>
</file>

<file path=ppt/theme/theme1.xml><?xml version="1.0" encoding="utf-8"?>
<a:theme xmlns:a="http://schemas.openxmlformats.org/drawingml/2006/main" name="1_Präsentation_Master_RWTH_Verwaltung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40715_Powerpointvorlage_verwaltung" id="{E6E3156E-61B3-43A8-894B-5CDF8EFEBA85}" vid="{367F704D-7C25-4A66-AD76-86CABAF55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Office PowerPoint</Application>
  <PresentationFormat>Bildschirmpräsentation (16:10)</PresentationFormat>
  <Paragraphs>141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Arial</vt:lpstr>
      <vt:lpstr>Calibri</vt:lpstr>
      <vt:lpstr>Cambria Math</vt:lpstr>
      <vt:lpstr>Droid Sans</vt:lpstr>
      <vt:lpstr>Symbol</vt:lpstr>
      <vt:lpstr>Wingdings</vt:lpstr>
      <vt:lpstr>1_Präsentation_Master_RWTH_Verwaltung</vt:lpstr>
      <vt:lpstr>Gower Distance</vt:lpstr>
      <vt:lpstr>Gower Distance</vt:lpstr>
      <vt:lpstr>Gower Distance</vt:lpstr>
      <vt:lpstr>Gower Distance</vt:lpstr>
      <vt:lpstr>Gower Distance</vt:lpstr>
      <vt:lpstr>Gower Distance</vt:lpstr>
      <vt:lpstr>Gower Distance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Albert-László Barabási</dc:creator>
  <cp:lastModifiedBy>Walter Schikowski</cp:lastModifiedBy>
  <cp:revision>521</cp:revision>
  <cp:lastPrinted>2011-01-10T20:23:27Z</cp:lastPrinted>
  <dcterms:created xsi:type="dcterms:W3CDTF">2013-06-03T05:58:59Z</dcterms:created>
  <dcterms:modified xsi:type="dcterms:W3CDTF">2018-06-30T18:03:37Z</dcterms:modified>
</cp:coreProperties>
</file>